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58" r:id="rId4"/>
    <p:sldId id="277" r:id="rId5"/>
    <p:sldId id="278" r:id="rId6"/>
    <p:sldId id="279" r:id="rId7"/>
    <p:sldId id="280" r:id="rId8"/>
    <p:sldId id="259" r:id="rId9"/>
    <p:sldId id="282" r:id="rId10"/>
    <p:sldId id="283" r:id="rId11"/>
  </p:sldIdLst>
  <p:sldSz cx="9906000" cy="6858000" type="A4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7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77" y="62"/>
      </p:cViewPr>
      <p:guideLst>
        <p:guide orient="horz" pos="2880"/>
        <p:guide pos="17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66E4-70DF-4F68-B527-6B45B576034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4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C5D1-68F6-41CA-8E2A-B9EE844D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9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C5D1-68F6-41CA-8E2A-B9EE844D41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3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C5D1-68F6-41CA-8E2A-B9EE844D41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4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5833" y="698373"/>
            <a:ext cx="64683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1metodist.ru/group?groupId=9625344&amp;locale=ru&amp;date=2022-02-15&amp;isStatic=false&amp;anchor=XA00M6G2N3&amp;pubAlias=mds.supervip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1metodist.ru/group?groupId=2276722&amp;locale=ru&amp;date=2022-02-15&amp;isStatic=false&amp;anchor=XA00M6G2N3&amp;pubAlias=mds.supervip" TargetMode="External"/><Relationship Id="rId12" Type="http://schemas.openxmlformats.org/officeDocument/2006/relationships/hyperlink" Target="https://1metodist.ru/group?groupId=276109&amp;locale=ru&amp;date=2022-02-15&amp;isStatic=false&amp;anchor=XA00MB82NE&amp;pubAlias=mds.supervi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1metodist.ru/group?groupId=63896497&amp;locale=ru&amp;date=2022-02-15&amp;isStatic=false&amp;pubAlias=mds.supervip" TargetMode="External"/><Relationship Id="rId11" Type="http://schemas.openxmlformats.org/officeDocument/2006/relationships/hyperlink" Target="https://1metodist.ru/group?groupId=95027522&amp;locale=ru&amp;date=2022-02-15&amp;isStatic=false&amp;pubAlias=mds.supervip" TargetMode="External"/><Relationship Id="rId5" Type="http://schemas.openxmlformats.org/officeDocument/2006/relationships/hyperlink" Target="https://1metodist.ru/group?groupId=63018214&amp;locale=ru&amp;date=2022-02-15&amp;isStatic=false&amp;pubAlias=mds.supervip" TargetMode="External"/><Relationship Id="rId10" Type="http://schemas.openxmlformats.org/officeDocument/2006/relationships/hyperlink" Target="https://1metodist.ru/group?groupId=21731479&amp;locale=ru&amp;date=2022-02-15&amp;isStatic=false&amp;anchor=XA00M6G2N3&amp;pubAlias=mds.supervip" TargetMode="External"/><Relationship Id="rId4" Type="http://schemas.openxmlformats.org/officeDocument/2006/relationships/hyperlink" Target="https://1metodist.ru/group?groupId=70084428&amp;locale=ru&amp;date=2022-02-15&amp;isStatic=false&amp;pubAlias=mds.supervip" TargetMode="External"/><Relationship Id="rId9" Type="http://schemas.openxmlformats.org/officeDocument/2006/relationships/hyperlink" Target="https://1metodist.ru/group?groupId=89923382&amp;locale=ru&amp;date=2022-02-15&amp;isStatic=false&amp;pubAlias=mds.supervi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&#1085;&#1072;&#1089;&#1090;&#1072;&#1074;&#1085;&#1080;&#1082;.&#1088;&#1092;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37707"/>
            <a:ext cx="9906000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58184" y="4991812"/>
            <a:ext cx="5719445" cy="7957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30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CEFBA39-2C48-48A7-BCDC-A2485D0C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793"/>
            <a:ext cx="8151567" cy="30777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АВГУСТОВСКАЯ КОНФЕРЕНЦИЯ РАБОТНИКОВ ОБРАЗОВАНИЯ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A1EFBBB-C178-47ED-BBFD-A7317521F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0" y="805893"/>
            <a:ext cx="4725317" cy="27699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Секция старших воспитателей  ДОУ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73F69D-749C-4680-82F1-7169CE659D6E}"/>
              </a:ext>
            </a:extLst>
          </p:cNvPr>
          <p:cNvSpPr txBox="1"/>
          <p:nvPr/>
        </p:nvSpPr>
        <p:spPr>
          <a:xfrm>
            <a:off x="686258" y="1452117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образовательные маршруты педагогов: </a:t>
            </a:r>
          </a:p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актуальности, типичные ошибки при разработке и </a:t>
            </a:r>
          </a:p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стратегии их преодоления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D11C9-9F8C-424D-B8B7-C4B9BFB0B2DC}"/>
              </a:ext>
            </a:extLst>
          </p:cNvPr>
          <p:cNvSpPr txBox="1"/>
          <p:nvPr/>
        </p:nvSpPr>
        <p:spPr>
          <a:xfrm>
            <a:off x="4165818" y="6450908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25.08.2025г.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6FE5E-B3FC-4CCB-A487-6DC56D8EC8B7}"/>
              </a:ext>
            </a:extLst>
          </p:cNvPr>
          <p:cNvSpPr txBox="1"/>
          <p:nvPr/>
        </p:nvSpPr>
        <p:spPr>
          <a:xfrm>
            <a:off x="5878146" y="5336117"/>
            <a:ext cx="3805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Дмитриева О.Л.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 МАДОУ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д/с № 41 «Ласточка»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40CDA7-B443-4676-84F8-D1812879C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105346"/>
            <a:ext cx="1813567" cy="1833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0" y="-10886"/>
            <a:ext cx="9906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508657-57F9-4879-9F3D-D9C7F369D55F}"/>
              </a:ext>
            </a:extLst>
          </p:cNvPr>
          <p:cNvSpPr/>
          <p:nvPr/>
        </p:nvSpPr>
        <p:spPr>
          <a:xfrm>
            <a:off x="228600" y="990600"/>
            <a:ext cx="9448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«Мастерство – это то, чего можно добиться, и как может быть известный мастер-токарь, прекрасный мастер-врач, так должен и может быть известным мастером педагог…  И каждый из педагогов, будет обязательно мастером, если не бросит нашего дела, а насколько он овладеет мастерством, — зависит от собственного напора»</a:t>
            </a:r>
          </a:p>
          <a:p>
            <a:pPr algn="r"/>
            <a:r>
              <a:rPr lang="ru-RU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А.С. Макаренко</a:t>
            </a:r>
          </a:p>
          <a:p>
            <a:pPr algn="just"/>
            <a:endParaRPr lang="ru-RU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DDE1A9-05C9-4EF4-8970-CF9B685F1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945255"/>
            <a:ext cx="3468872" cy="230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67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61ED72-2535-40BF-ACFD-FBD7111BA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84"/>
            <a:ext cx="4327416" cy="288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F6B8B0-4FF6-4204-B18A-A4B24D2181CA}"/>
              </a:ext>
            </a:extLst>
          </p:cNvPr>
          <p:cNvSpPr/>
          <p:nvPr/>
        </p:nvSpPr>
        <p:spPr>
          <a:xfrm>
            <a:off x="4365516" y="228600"/>
            <a:ext cx="5502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Профессиональный рост – это непрерывный и поэтапный процесс формирования и совершенствования профессионально и личностно значимых качеств и способностей педагога…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29838-804F-437A-9BF7-71185AB1B43D}"/>
              </a:ext>
            </a:extLst>
          </p:cNvPr>
          <p:cNvSpPr txBox="1"/>
          <p:nvPr/>
        </p:nvSpPr>
        <p:spPr>
          <a:xfrm>
            <a:off x="4435483" y="2977128"/>
            <a:ext cx="5249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КО от 01.03.2023г. № 166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обеспечении достижения показателей эффективности функционирования муниципальной системы научно-методического сопровождения педагогических работников и управленческих кадров г. Улан-Удэ»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645B2F-2DF4-4E25-B3B2-FEED516C25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84" t="15812" r="23078" b="8974"/>
          <a:stretch/>
        </p:blipFill>
        <p:spPr>
          <a:xfrm>
            <a:off x="914400" y="3069311"/>
            <a:ext cx="2612968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077"/>
            <a:ext cx="9906001" cy="6857999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A37697B-555E-4600-90A5-D4B5FFA94BD7}"/>
              </a:ext>
            </a:extLst>
          </p:cNvPr>
          <p:cNvSpPr/>
          <p:nvPr/>
        </p:nvSpPr>
        <p:spPr>
          <a:xfrm>
            <a:off x="857857" y="280718"/>
            <a:ext cx="23622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Кустова Л.И.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ДОУ №51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4E557F-DCC8-4313-B584-948DFD6D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44" y="184989"/>
            <a:ext cx="2389839" cy="11705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C75D8F-AF72-4AEB-966F-7FFAF15E4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23" y="3399072"/>
            <a:ext cx="2389839" cy="1170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669CD1-E031-4BEB-8E06-91924EB7A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695" y="3354908"/>
            <a:ext cx="2395936" cy="1170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E2B43C-F6BB-4A4B-A521-4F8DAD94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270" y="3351001"/>
            <a:ext cx="2395936" cy="1170533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F2982977-7F94-4DD2-946F-5BF457465133}"/>
              </a:ext>
            </a:extLst>
          </p:cNvPr>
          <p:cNvSpPr/>
          <p:nvPr/>
        </p:nvSpPr>
        <p:spPr>
          <a:xfrm>
            <a:off x="1682401" y="1437273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130E42-0F50-4321-9402-BBEA81A22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020" y="4572152"/>
            <a:ext cx="548688" cy="6279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EA016C-AC1B-410A-9A10-B81808AC3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610" y="4572152"/>
            <a:ext cx="548688" cy="6279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969558-1770-4A05-8E99-0E55CF894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911" y="1375944"/>
            <a:ext cx="548688" cy="6279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AFA086-EB32-4017-9F85-D6547D3F3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258" y="4540313"/>
            <a:ext cx="548688" cy="6279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E8228E-E088-4098-907E-5114172BFF4E}"/>
              </a:ext>
            </a:extLst>
          </p:cNvPr>
          <p:cNvSpPr txBox="1"/>
          <p:nvPr/>
        </p:nvSpPr>
        <p:spPr>
          <a:xfrm>
            <a:off x="6836346" y="312043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Дмитриева О.Л.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ДОУ №41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6D60F-B3B9-4867-8E5A-A225208CEB60}"/>
              </a:ext>
            </a:extLst>
          </p:cNvPr>
          <p:cNvSpPr txBox="1"/>
          <p:nvPr/>
        </p:nvSpPr>
        <p:spPr>
          <a:xfrm>
            <a:off x="553841" y="3598204"/>
            <a:ext cx="217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Евдокимова Т.Д.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ДОУ № 62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7EA95D-6905-4AB7-AB10-91D14525A68F}"/>
              </a:ext>
            </a:extLst>
          </p:cNvPr>
          <p:cNvSpPr txBox="1"/>
          <p:nvPr/>
        </p:nvSpPr>
        <p:spPr>
          <a:xfrm>
            <a:off x="553841" y="2054380"/>
            <a:ext cx="3052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ДОО: №33,87,161,51,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3,5,15,27,58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69AAA-2DEF-4AA0-85DB-A3549AFA21DC}"/>
              </a:ext>
            </a:extLst>
          </p:cNvPr>
          <p:cNvSpPr txBox="1"/>
          <p:nvPr/>
        </p:nvSpPr>
        <p:spPr>
          <a:xfrm>
            <a:off x="6529064" y="2008470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ДОО: № 16,35,41,67,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71,72,173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7F97C94-D3F4-47A4-873A-8A7D502CBB9F}"/>
              </a:ext>
            </a:extLst>
          </p:cNvPr>
          <p:cNvSpPr/>
          <p:nvPr/>
        </p:nvSpPr>
        <p:spPr>
          <a:xfrm>
            <a:off x="109845" y="5437585"/>
            <a:ext cx="3371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ДОО: № 29,52,62,89,95,</a:t>
            </a: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104,111,139,143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544A2EF-80B1-40BD-840A-A4D491512E3D}"/>
              </a:ext>
            </a:extLst>
          </p:cNvPr>
          <p:cNvSpPr/>
          <p:nvPr/>
        </p:nvSpPr>
        <p:spPr>
          <a:xfrm>
            <a:off x="3951695" y="3441077"/>
            <a:ext cx="2449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Жамсаранова О.М.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ДОУ № 56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274B483-85D1-4A59-A1AE-A2F72E14CFFC}"/>
              </a:ext>
            </a:extLst>
          </p:cNvPr>
          <p:cNvSpPr/>
          <p:nvPr/>
        </p:nvSpPr>
        <p:spPr>
          <a:xfrm>
            <a:off x="4191000" y="5297127"/>
            <a:ext cx="2473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ДОО: №1,47,56,57,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64,84,86,59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99795-0E8E-4B7C-86B8-0E6AB3BE038B}"/>
              </a:ext>
            </a:extLst>
          </p:cNvPr>
          <p:cNvSpPr txBox="1"/>
          <p:nvPr/>
        </p:nvSpPr>
        <p:spPr>
          <a:xfrm>
            <a:off x="7263001" y="3399071"/>
            <a:ext cx="2642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Салисова Н.Б.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ДОУ № 56</a:t>
            </a:r>
          </a:p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9981A-757E-4D19-9988-9E565895AFEC}"/>
              </a:ext>
            </a:extLst>
          </p:cNvPr>
          <p:cNvSpPr txBox="1"/>
          <p:nvPr/>
        </p:nvSpPr>
        <p:spPr>
          <a:xfrm>
            <a:off x="7263001" y="5264891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ДОО: № 70,88,91,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96,97,110,112,113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0E2548-620A-465E-A339-554F792A9A9B}"/>
              </a:ext>
            </a:extLst>
          </p:cNvPr>
          <p:cNvSpPr/>
          <p:nvPr/>
        </p:nvSpPr>
        <p:spPr>
          <a:xfrm>
            <a:off x="587439" y="2026431"/>
            <a:ext cx="2964273" cy="1006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FB6BD11-EEFB-4471-A5FE-95F16D308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992" y="1960246"/>
            <a:ext cx="2993395" cy="10364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733329-B290-45E7-B415-0CB7E2BD4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03" y="5313235"/>
            <a:ext cx="3167097" cy="103641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D8B7334-4304-4AEC-A8BE-AB6CBEBB0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055" y="5273323"/>
            <a:ext cx="2993395" cy="103641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4D4FF0D-5927-4C9D-B140-A0C828B97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954" y="5264891"/>
            <a:ext cx="2993395" cy="103641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59C4757-51B0-4862-B632-39950A18E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8489" y="314457"/>
            <a:ext cx="2511770" cy="190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26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DD217B-12CB-4FA4-82F4-9B072F69E3B8}"/>
              </a:ext>
            </a:extLst>
          </p:cNvPr>
          <p:cNvSpPr/>
          <p:nvPr/>
        </p:nvSpPr>
        <p:spPr>
          <a:xfrm>
            <a:off x="304799" y="304800"/>
            <a:ext cx="9144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эффективности функционирования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муниципальной системы научно-методического сопровождения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 работников и управленческих кадров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2F70F-954A-4AFA-B61A-0FEA2B937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3" t="34957" r="13846" b="45897"/>
          <a:stretch/>
        </p:blipFill>
        <p:spPr>
          <a:xfrm>
            <a:off x="152398" y="1843385"/>
            <a:ext cx="9448801" cy="2667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4186E31-7E3D-4419-B60C-1B101FB3BDDD}"/>
              </a:ext>
            </a:extLst>
          </p:cNvPr>
          <p:cNvSpPr/>
          <p:nvPr/>
        </p:nvSpPr>
        <p:spPr>
          <a:xfrm>
            <a:off x="2362200" y="2694057"/>
            <a:ext cx="9144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2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BDF6BE-ABF0-4330-839A-6E183D91BF20}"/>
              </a:ext>
            </a:extLst>
          </p:cNvPr>
          <p:cNvSpPr/>
          <p:nvPr/>
        </p:nvSpPr>
        <p:spPr>
          <a:xfrm>
            <a:off x="0" y="4191000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Индивидуальный образовательный маршрут педагога – это технология профессионального развития, дифференцированная образовательная программа, которую готовит педагог для личного профессионального роста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B28B50-988B-4008-95D0-3DFDF65F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96664"/>
            <a:ext cx="4660611" cy="343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06B62-7CB0-47ED-A2DF-7EBFB894E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048000"/>
            <a:ext cx="3968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2F70E9-B598-4630-A4B4-A30E4A2BD8A9}"/>
              </a:ext>
            </a:extLst>
          </p:cNvPr>
          <p:cNvSpPr txBox="1"/>
          <p:nvPr/>
        </p:nvSpPr>
        <p:spPr>
          <a:xfrm>
            <a:off x="5111028" y="1318084"/>
            <a:ext cx="4842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 для повышения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квалификации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55792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982700-8D0C-47E9-A18A-2406193DDB14}"/>
              </a:ext>
            </a:extLst>
          </p:cNvPr>
          <p:cNvSpPr/>
          <p:nvPr/>
        </p:nvSpPr>
        <p:spPr>
          <a:xfrm>
            <a:off x="2133600" y="228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Нормативные документы, на которые нужно ориентироваться при разработке ИОМ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BBD2E-F387-4045-B797-8A99E8ED0F4C}"/>
              </a:ext>
            </a:extLst>
          </p:cNvPr>
          <p:cNvSpPr txBox="1"/>
          <p:nvPr/>
        </p:nvSpPr>
        <p:spPr>
          <a:xfrm>
            <a:off x="228601" y="936486"/>
            <a:ext cx="96773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u="sng" dirty="0">
                <a:hlinkClick r:id="rId4"/>
              </a:rPr>
              <a:t>Указ Президента от 21.07.2020 г. № 474</a:t>
            </a:r>
            <a:r>
              <a:rPr lang="ru-RU" sz="1800" dirty="0"/>
              <a:t> «О национальных целях развития Российской Федерации на период до 2030 года»;</a:t>
            </a:r>
          </a:p>
          <a:p>
            <a:pPr lvl="0"/>
            <a:r>
              <a:rPr lang="ru-RU" sz="1800" u="sng" dirty="0">
                <a:hlinkClick r:id="rId5"/>
              </a:rPr>
              <a:t>Федеральный проект «Учитель будущего»</a:t>
            </a:r>
            <a:r>
              <a:rPr lang="ru-RU" sz="1800" dirty="0"/>
              <a:t> национального проекта «Образование»;</a:t>
            </a:r>
          </a:p>
          <a:p>
            <a:pPr lvl="0"/>
            <a:r>
              <a:rPr lang="ru-RU" sz="1800" u="sng" dirty="0">
                <a:hlinkClick r:id="rId6"/>
              </a:rPr>
              <a:t>распоряжение Правительства от 31.12.2019 г. N 3273-р</a:t>
            </a:r>
            <a:r>
              <a:rPr lang="ru-RU" sz="1800" dirty="0"/>
              <a:t> «Об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роста»</a:t>
            </a:r>
          </a:p>
          <a:p>
            <a:pPr lvl="0"/>
            <a:r>
              <a:rPr lang="ru-RU" sz="1800" u="sng" dirty="0" err="1">
                <a:hlinkClick r:id="rId7"/>
              </a:rPr>
              <a:t>профстандарт</a:t>
            </a:r>
            <a:r>
              <a:rPr lang="ru-RU" sz="1800" u="sng" dirty="0">
                <a:hlinkClick r:id="rId7"/>
              </a:rPr>
              <a:t> «Педагог»</a:t>
            </a:r>
            <a:r>
              <a:rPr lang="ru-RU" sz="1800" dirty="0"/>
              <a:t>;</a:t>
            </a:r>
          </a:p>
          <a:p>
            <a:pPr lvl="0"/>
            <a:r>
              <a:rPr lang="ru-RU" sz="1800" u="sng" dirty="0" err="1">
                <a:hlinkClick r:id="rId8"/>
              </a:rPr>
              <a:t>профстандарт</a:t>
            </a:r>
            <a:r>
              <a:rPr lang="ru-RU" sz="1800" u="sng" dirty="0">
                <a:hlinkClick r:id="rId8"/>
              </a:rPr>
              <a:t> «Педагог-психолог»</a:t>
            </a:r>
            <a:r>
              <a:rPr lang="ru-RU" sz="1800" dirty="0"/>
              <a:t>;</a:t>
            </a:r>
          </a:p>
          <a:p>
            <a:pPr lvl="0"/>
            <a:r>
              <a:rPr lang="ru-RU" sz="1800" u="sng" dirty="0" err="1">
                <a:hlinkClick r:id="rId9"/>
              </a:rPr>
              <a:t>профстандарт</a:t>
            </a:r>
            <a:r>
              <a:rPr lang="ru-RU" sz="1800" u="sng" dirty="0">
                <a:hlinkClick r:id="rId9"/>
              </a:rPr>
              <a:t> «Педагог дополнительного образования детей и взрослых</a:t>
            </a:r>
            <a:r>
              <a:rPr lang="ru-RU" sz="1800" dirty="0"/>
              <a:t>«</a:t>
            </a:r>
          </a:p>
          <a:p>
            <a:pPr lvl="0"/>
            <a:r>
              <a:rPr lang="ru-RU" sz="1800" u="sng" dirty="0" err="1">
                <a:hlinkClick r:id="rId10"/>
              </a:rPr>
              <a:t>профстандарт</a:t>
            </a:r>
            <a:r>
              <a:rPr lang="ru-RU" sz="1800" u="sng" dirty="0">
                <a:hlinkClick r:id="rId10"/>
              </a:rPr>
              <a:t> «Специалист в области воспитания»</a:t>
            </a:r>
            <a:r>
              <a:rPr lang="ru-RU" sz="1800" dirty="0"/>
              <a:t>;</a:t>
            </a:r>
          </a:p>
          <a:p>
            <a:pPr lvl="0"/>
            <a:r>
              <a:rPr lang="ru-RU" sz="1800" u="sng" dirty="0" err="1">
                <a:hlinkClick r:id="rId11"/>
              </a:rPr>
              <a:t>профстандарт</a:t>
            </a:r>
            <a:r>
              <a:rPr lang="ru-RU" sz="1800" u="sng" dirty="0">
                <a:hlinkClick r:id="rId11"/>
              </a:rPr>
              <a:t> «Специалист по инструкторской и методической работе в области физической культуры и спорта»</a:t>
            </a:r>
            <a:r>
              <a:rPr lang="ru-RU" sz="1800" dirty="0"/>
              <a:t>;</a:t>
            </a:r>
          </a:p>
          <a:p>
            <a:pPr lvl="0"/>
            <a:r>
              <a:rPr lang="ru-RU" sz="1800" u="sng" dirty="0">
                <a:hlinkClick r:id="rId12"/>
              </a:rPr>
              <a:t>ЕКС должностей работников образо</a:t>
            </a:r>
            <a:r>
              <a:rPr lang="ru-RU" u="sng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вания</a:t>
            </a:r>
            <a:endParaRPr lang="ru-RU" u="sng" dirty="0"/>
          </a:p>
          <a:p>
            <a:pPr lvl="0"/>
            <a:r>
              <a:rPr lang="ru-RU" u="sng" dirty="0">
                <a:solidFill>
                  <a:schemeClr val="tx2"/>
                </a:solidFill>
              </a:rPr>
              <a:t>Приказ Министерства образования и науки Республики Бурятия от 16.01.2023г. №63 </a:t>
            </a:r>
            <a:r>
              <a:rPr lang="ru-RU" dirty="0">
                <a:solidFill>
                  <a:schemeClr val="tx1"/>
                </a:solidFill>
              </a:rPr>
              <a:t>«Об утверждении показателей эффективности функционирования региональной системы научно-методического сопровождения педагогических работников и управленческих кадров и деятельности Центра непрерывного повышения профессионального мастерства педагогических работников и управленческих кадров»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2"/>
                </a:solidFill>
              </a:rPr>
              <a:t>статье 47 закона об образовании № 273-ФЗ</a:t>
            </a:r>
            <a:r>
              <a:rPr lang="ru-RU" sz="1800" dirty="0"/>
              <a:t>, а также на требованиях </a:t>
            </a:r>
            <a:r>
              <a:rPr lang="ru-RU" sz="1800" b="1" dirty="0"/>
              <a:t>ФГОС</a:t>
            </a:r>
            <a:r>
              <a:rPr lang="ru-RU" sz="1800" dirty="0"/>
              <a:t> </a:t>
            </a:r>
            <a:r>
              <a:rPr lang="ru-RU" sz="1800" u="sng" dirty="0"/>
              <a:t>(свобода выбора и использования педагогически обоснованных форм, методов и средств обучения и воспитания)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61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B59758-CBBF-46F8-A3BE-C27BDB43B93B}"/>
              </a:ext>
            </a:extLst>
          </p:cNvPr>
          <p:cNvSpPr/>
          <p:nvPr/>
        </p:nvSpPr>
        <p:spPr>
          <a:xfrm>
            <a:off x="1828800" y="228600"/>
            <a:ext cx="6595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Типичные ошибки при разработке ИОМ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10FCA-A4E4-4D02-89CF-E47EC0F2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16463"/>
            <a:ext cx="959659" cy="970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A17AF3-1C6F-4AE1-9A15-FB0FF65E7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698" y="1693153"/>
            <a:ext cx="1569744" cy="15871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D2B0C8-37E3-4B46-BD66-0014443F6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497" y="918864"/>
            <a:ext cx="1589545" cy="120195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D73228-EEA7-4C88-B36D-64C7611075A4}"/>
              </a:ext>
            </a:extLst>
          </p:cNvPr>
          <p:cNvSpPr/>
          <p:nvPr/>
        </p:nvSpPr>
        <p:spPr>
          <a:xfrm>
            <a:off x="533400" y="1967535"/>
            <a:ext cx="3137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структуры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C0D8F9-38DB-4EF6-928A-902460E89D0B}"/>
              </a:ext>
            </a:extLst>
          </p:cNvPr>
          <p:cNvSpPr/>
          <p:nvPr/>
        </p:nvSpPr>
        <p:spPr>
          <a:xfrm>
            <a:off x="4265821" y="3377056"/>
            <a:ext cx="2356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Игнорирование 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2C2D4E-6B10-4472-8781-93F55F03520D}"/>
              </a:ext>
            </a:extLst>
          </p:cNvPr>
          <p:cNvSpPr/>
          <p:nvPr/>
        </p:nvSpPr>
        <p:spPr>
          <a:xfrm>
            <a:off x="7275567" y="2132802"/>
            <a:ext cx="2356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Недооценка 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7C2465-4747-4C2B-A939-2A9704093871}"/>
              </a:ext>
            </a:extLst>
          </p:cNvPr>
          <p:cNvSpPr/>
          <p:nvPr/>
        </p:nvSpPr>
        <p:spPr>
          <a:xfrm>
            <a:off x="239086" y="2459504"/>
            <a:ext cx="3249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Шаблонные решения не учитывают уникальность аудитории, вызывая у обучающихся демотивацию и потерю интереса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21800B-9AEE-450D-831F-5968B4CBFDB9}"/>
              </a:ext>
            </a:extLst>
          </p:cNvPr>
          <p:cNvSpPr/>
          <p:nvPr/>
        </p:nvSpPr>
        <p:spPr>
          <a:xfrm>
            <a:off x="4041027" y="4099854"/>
            <a:ext cx="30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Непонимание целей приводит к абстрактным и труднодостижимым маршрутам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504825-2AA2-471E-A01C-31C307F17130}"/>
              </a:ext>
            </a:extLst>
          </p:cNvPr>
          <p:cNvSpPr/>
          <p:nvPr/>
        </p:nvSpPr>
        <p:spPr>
          <a:xfrm>
            <a:off x="7275568" y="2856857"/>
            <a:ext cx="25542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Ограничение на собственные силы без учета дополнительных ресурсов может привести к выгоранию и снижению эффективности работы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94B0EA-12D8-4376-99DD-38843F931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84" y="4534261"/>
            <a:ext cx="2859272" cy="190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20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3034B4-B379-4265-9A32-A9DC71221852}"/>
              </a:ext>
            </a:extLst>
          </p:cNvPr>
          <p:cNvSpPr/>
          <p:nvPr/>
        </p:nvSpPr>
        <p:spPr>
          <a:xfrm>
            <a:off x="2057400" y="381000"/>
            <a:ext cx="649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Стратегии преодоления ошибок в ИОМ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9D11BB-D2C9-4988-913A-F3A68514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0" t="11412" r="16001" b="20667"/>
          <a:stretch/>
        </p:blipFill>
        <p:spPr>
          <a:xfrm>
            <a:off x="67938" y="1524000"/>
            <a:ext cx="397892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C0646-181D-4463-8869-58947C020F55}"/>
              </a:ext>
            </a:extLst>
          </p:cNvPr>
          <p:cNvSpPr txBox="1"/>
          <p:nvPr/>
        </p:nvSpPr>
        <p:spPr>
          <a:xfrm>
            <a:off x="3276600" y="1143000"/>
            <a:ext cx="656146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Цели, задачи и методы достижения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диагностики и самооценки для выявления собственных сильных и слабых сторон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 наставничества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(утвердили «Концепцию развития наставничества до 2030 года»)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ru-RU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наставник.рф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Самообразование педагогов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со стороны административных структур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" y="0"/>
            <a:ext cx="9906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4B4405-D863-4400-AB00-CBB05F8B39E9}"/>
              </a:ext>
            </a:extLst>
          </p:cNvPr>
          <p:cNvSpPr/>
          <p:nvPr/>
        </p:nvSpPr>
        <p:spPr>
          <a:xfrm>
            <a:off x="381000" y="1059120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риски: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16ABDA-C707-4CEE-A457-6CF46EF25082}"/>
              </a:ext>
            </a:extLst>
          </p:cNvPr>
          <p:cNvSpPr/>
          <p:nvPr/>
        </p:nvSpPr>
        <p:spPr>
          <a:xfrm>
            <a:off x="265145" y="2743200"/>
            <a:ext cx="952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 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внутренней мотивации педагогов для непрерывного профессионального образования;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Завышение самооценки ряда педагогов по поводу повышения профессиональной и методической компетентности и совершенствования образовательного процесса;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Отсутствие полноценной системы стимулирования педагогов, стремящихся к повышению качества образования.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B62162-15FB-4CBE-AB39-7E6CF3CA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-9331"/>
            <a:ext cx="3962400" cy="264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12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422</Words>
  <Application>Microsoft Office PowerPoint</Application>
  <PresentationFormat>Лист A4 (210x297 мм)</PresentationFormat>
  <Paragraphs>80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Tahoma</vt:lpstr>
      <vt:lpstr>Times New Roman</vt:lpstr>
      <vt:lpstr>Wingdings</vt:lpstr>
      <vt:lpstr>Office Theme</vt:lpstr>
      <vt:lpstr>АВГУСТОВСКАЯ КОНФЕРЕНЦИЯ РАБОТНИКОВ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Павел Дмитриев</cp:lastModifiedBy>
  <cp:revision>22</cp:revision>
  <dcterms:created xsi:type="dcterms:W3CDTF">2025-08-23T12:03:38Z</dcterms:created>
  <dcterms:modified xsi:type="dcterms:W3CDTF">2025-08-24T09:16:16Z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2025-08-23T00:00:00Z</vt:filetime>
  </property>
  <property fmtid="{D5CDD505-2E9C-101B-9397-08002B2CF9AE}" pid="5" name="Producer">
    <vt:lpwstr>3-Heights(TM) PDF Security Shell 4.8.25.2 (http://www.pdf-tools.com)</vt:lpwstr>
  </property>
</Properties>
</file>