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9" r:id="rId11"/>
  </p:sldIdLst>
  <p:sldSz cx="9144000" cy="5143500" type="screen16x9"/>
  <p:notesSz cx="6858000" cy="9144000"/>
  <p:embeddedFontLst>
    <p:embeddedFont>
      <p:font typeface="Manrope" panose="020B0604020202020204" charset="0"/>
      <p:regular r:id="rId13"/>
      <p:bold r:id="rId14"/>
    </p:embeddedFont>
    <p:embeddedFont>
      <p:font typeface="Manrope Medium" panose="020B0604020202020204" charset="0"/>
      <p:regular r:id="rId15"/>
      <p:bold r:id="rId16"/>
    </p:embeddedFont>
    <p:embeddedFont>
      <p:font typeface="Tahoma" panose="020B060403050404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7800" y="2823125"/>
            <a:ext cx="7808400" cy="12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67800" y="4131425"/>
            <a:ext cx="6486600" cy="4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None/>
              <a:defRPr sz="12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2"/>
          </p:nvPr>
        </p:nvSpPr>
        <p:spPr>
          <a:xfrm>
            <a:off x="667800" y="449779"/>
            <a:ext cx="2714700" cy="7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 sz="1200">
                <a:solidFill>
                  <a:srgbClr val="A4DDC2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>
                <a:solidFill>
                  <a:srgbClr val="A4DDC2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 sz="1200">
                <a:solidFill>
                  <a:srgbClr val="A4DDC2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3"/>
          </p:nvPr>
        </p:nvSpPr>
        <p:spPr>
          <a:xfrm>
            <a:off x="3794250" y="449795"/>
            <a:ext cx="2801100" cy="7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>
                <a:solidFill>
                  <a:srgbClr val="A4DDC2"/>
                </a:solidFill>
              </a:defRPr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4"/>
          </p:nvPr>
        </p:nvSpPr>
        <p:spPr>
          <a:xfrm>
            <a:off x="6801325" y="449795"/>
            <a:ext cx="1824600" cy="7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>
                <a:solidFill>
                  <a:srgbClr val="A4DDC2"/>
                </a:solidFill>
              </a:defRPr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6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7800" y="3346675"/>
            <a:ext cx="4181700" cy="12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7800" y="449777"/>
            <a:ext cx="2714700" cy="63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 sz="1200">
                <a:solidFill>
                  <a:srgbClr val="A4DDC2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>
                <a:solidFill>
                  <a:srgbClr val="A4DDC2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●"/>
              <a:defRPr sz="1200">
                <a:solidFill>
                  <a:srgbClr val="A4DDC2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○"/>
              <a:defRPr sz="1200">
                <a:solidFill>
                  <a:srgbClr val="A4DDC2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200"/>
              <a:buChar char="■"/>
              <a:defRPr sz="12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3794250" y="449790"/>
            <a:ext cx="2801100" cy="63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>
                <a:solidFill>
                  <a:srgbClr val="A4DDC2"/>
                </a:solidFill>
              </a:defRPr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6801325" y="449790"/>
            <a:ext cx="1824600" cy="63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>
                <a:solidFill>
                  <a:srgbClr val="A4DDC2"/>
                </a:solidFill>
              </a:defRPr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●"/>
              <a:defRPr sz="1000">
                <a:solidFill>
                  <a:srgbClr val="A4DDC2"/>
                </a:solidFill>
              </a:defRPr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○"/>
              <a:defRPr sz="1000">
                <a:solidFill>
                  <a:srgbClr val="A4DDC2"/>
                </a:solidFill>
              </a:defRPr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1000"/>
              <a:buChar char="■"/>
              <a:defRPr sz="10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6">
          <p15:clr>
            <a:srgbClr val="E46962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A4DDC2"/>
                </a:solidFill>
              </a:defRPr>
            </a:lvl1pPr>
            <a:lvl2pPr lvl="1">
              <a:buNone/>
              <a:defRPr>
                <a:solidFill>
                  <a:srgbClr val="A4DDC2"/>
                </a:solidFill>
              </a:defRPr>
            </a:lvl2pPr>
            <a:lvl3pPr lvl="2">
              <a:buNone/>
              <a:defRPr>
                <a:solidFill>
                  <a:srgbClr val="A4DDC2"/>
                </a:solidFill>
              </a:defRPr>
            </a:lvl3pPr>
            <a:lvl4pPr lvl="3">
              <a:buNone/>
              <a:defRPr>
                <a:solidFill>
                  <a:srgbClr val="A4DDC2"/>
                </a:solidFill>
              </a:defRPr>
            </a:lvl4pPr>
            <a:lvl5pPr lvl="4">
              <a:buNone/>
              <a:defRPr>
                <a:solidFill>
                  <a:srgbClr val="A4DDC2"/>
                </a:solidFill>
              </a:defRPr>
            </a:lvl5pPr>
            <a:lvl6pPr lvl="5">
              <a:buNone/>
              <a:defRPr>
                <a:solidFill>
                  <a:srgbClr val="A4DDC2"/>
                </a:solidFill>
              </a:defRPr>
            </a:lvl6pPr>
            <a:lvl7pPr lvl="6">
              <a:buNone/>
              <a:defRPr>
                <a:solidFill>
                  <a:srgbClr val="A4DDC2"/>
                </a:solidFill>
              </a:defRPr>
            </a:lvl7pPr>
            <a:lvl8pPr lvl="7">
              <a:buNone/>
              <a:defRPr>
                <a:solidFill>
                  <a:srgbClr val="A4DDC2"/>
                </a:solidFill>
              </a:defRPr>
            </a:lvl8pPr>
            <a:lvl9pPr lvl="8">
              <a:buNone/>
              <a:defRPr>
                <a:solidFill>
                  <a:srgbClr val="A4DDC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2"/>
          </p:nvPr>
        </p:nvSpPr>
        <p:spPr>
          <a:xfrm>
            <a:off x="519150" y="1084000"/>
            <a:ext cx="2465100" cy="10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3"/>
          </p:nvPr>
        </p:nvSpPr>
        <p:spPr>
          <a:xfrm>
            <a:off x="519150" y="2151400"/>
            <a:ext cx="2465100" cy="25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4"/>
          </p:nvPr>
        </p:nvSpPr>
        <p:spPr>
          <a:xfrm>
            <a:off x="3339450" y="1084000"/>
            <a:ext cx="2465100" cy="10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5"/>
          </p:nvPr>
        </p:nvSpPr>
        <p:spPr>
          <a:xfrm>
            <a:off x="3339450" y="2151400"/>
            <a:ext cx="2465100" cy="25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ubTitle" idx="6"/>
          </p:nvPr>
        </p:nvSpPr>
        <p:spPr>
          <a:xfrm>
            <a:off x="6159750" y="1084000"/>
            <a:ext cx="2465100" cy="10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7"/>
          </p:nvPr>
        </p:nvSpPr>
        <p:spPr>
          <a:xfrm>
            <a:off x="6159750" y="2151400"/>
            <a:ext cx="2465100" cy="25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8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9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7">
          <p15:clr>
            <a:srgbClr val="E46962"/>
          </p15:clr>
        </p15:guide>
        <p15:guide id="2" orient="horz" pos="88">
          <p15:clr>
            <a:srgbClr val="E46962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A4DDC2"/>
                </a:solidFill>
              </a:defRPr>
            </a:lvl1pPr>
            <a:lvl2pPr lvl="1">
              <a:buNone/>
              <a:defRPr>
                <a:solidFill>
                  <a:srgbClr val="A4DDC2"/>
                </a:solidFill>
              </a:defRPr>
            </a:lvl2pPr>
            <a:lvl3pPr lvl="2">
              <a:buNone/>
              <a:defRPr>
                <a:solidFill>
                  <a:srgbClr val="A4DDC2"/>
                </a:solidFill>
              </a:defRPr>
            </a:lvl3pPr>
            <a:lvl4pPr lvl="3">
              <a:buNone/>
              <a:defRPr>
                <a:solidFill>
                  <a:srgbClr val="A4DDC2"/>
                </a:solidFill>
              </a:defRPr>
            </a:lvl4pPr>
            <a:lvl5pPr lvl="4">
              <a:buNone/>
              <a:defRPr>
                <a:solidFill>
                  <a:srgbClr val="A4DDC2"/>
                </a:solidFill>
              </a:defRPr>
            </a:lvl5pPr>
            <a:lvl6pPr lvl="5">
              <a:buNone/>
              <a:defRPr>
                <a:solidFill>
                  <a:srgbClr val="A4DDC2"/>
                </a:solidFill>
              </a:defRPr>
            </a:lvl6pPr>
            <a:lvl7pPr lvl="6">
              <a:buNone/>
              <a:defRPr>
                <a:solidFill>
                  <a:srgbClr val="A4DDC2"/>
                </a:solidFill>
              </a:defRPr>
            </a:lvl7pPr>
            <a:lvl8pPr lvl="7">
              <a:buNone/>
              <a:defRPr>
                <a:solidFill>
                  <a:srgbClr val="A4DDC2"/>
                </a:solidFill>
              </a:defRPr>
            </a:lvl8pPr>
            <a:lvl9pPr lvl="8">
              <a:buNone/>
              <a:defRPr>
                <a:solidFill>
                  <a:srgbClr val="A4DDC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518225" y="1235250"/>
            <a:ext cx="3936900" cy="11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18225" y="2363975"/>
            <a:ext cx="3936900" cy="238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>
            <a:spLocks noGrp="1"/>
          </p:cNvSpPr>
          <p:nvPr>
            <p:ph type="pic" idx="3"/>
          </p:nvPr>
        </p:nvSpPr>
        <p:spPr>
          <a:xfrm>
            <a:off x="4909475" y="1204546"/>
            <a:ext cx="3693900" cy="34236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>
            <a:spLocks noGrp="1"/>
          </p:cNvSpPr>
          <p:nvPr>
            <p:ph type="body" idx="4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5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6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6">
          <p15:clr>
            <a:srgbClr val="E46962"/>
          </p15:clr>
        </p15:guide>
        <p15:guide id="2" orient="horz" pos="83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A4DDC2"/>
                </a:solidFill>
              </a:defRPr>
            </a:lvl1pPr>
            <a:lvl2pPr lvl="1">
              <a:buNone/>
              <a:defRPr>
                <a:solidFill>
                  <a:srgbClr val="A4DDC2"/>
                </a:solidFill>
              </a:defRPr>
            </a:lvl2pPr>
            <a:lvl3pPr lvl="2">
              <a:buNone/>
              <a:defRPr>
                <a:solidFill>
                  <a:srgbClr val="A4DDC2"/>
                </a:solidFill>
              </a:defRPr>
            </a:lvl3pPr>
            <a:lvl4pPr lvl="3">
              <a:buNone/>
              <a:defRPr>
                <a:solidFill>
                  <a:srgbClr val="A4DDC2"/>
                </a:solidFill>
              </a:defRPr>
            </a:lvl4pPr>
            <a:lvl5pPr lvl="4">
              <a:buNone/>
              <a:defRPr>
                <a:solidFill>
                  <a:srgbClr val="A4DDC2"/>
                </a:solidFill>
              </a:defRPr>
            </a:lvl5pPr>
            <a:lvl6pPr lvl="5">
              <a:buNone/>
              <a:defRPr>
                <a:solidFill>
                  <a:srgbClr val="A4DDC2"/>
                </a:solidFill>
              </a:defRPr>
            </a:lvl6pPr>
            <a:lvl7pPr lvl="6">
              <a:buNone/>
              <a:defRPr>
                <a:solidFill>
                  <a:srgbClr val="A4DDC2"/>
                </a:solidFill>
              </a:defRPr>
            </a:lvl7pPr>
            <a:lvl8pPr lvl="7">
              <a:buNone/>
              <a:defRPr>
                <a:solidFill>
                  <a:srgbClr val="A4DDC2"/>
                </a:solidFill>
              </a:defRPr>
            </a:lvl8pPr>
            <a:lvl9pPr lvl="8">
              <a:buNone/>
              <a:defRPr>
                <a:solidFill>
                  <a:srgbClr val="A4DDC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4934675" y="2043075"/>
            <a:ext cx="3681600" cy="262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ubTitle" idx="2"/>
          </p:nvPr>
        </p:nvSpPr>
        <p:spPr>
          <a:xfrm>
            <a:off x="518225" y="1235249"/>
            <a:ext cx="4053000" cy="11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3"/>
          </p:nvPr>
        </p:nvSpPr>
        <p:spPr>
          <a:xfrm>
            <a:off x="518225" y="2363975"/>
            <a:ext cx="4053000" cy="24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5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6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6">
          <p15:clr>
            <a:srgbClr val="E46962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A4DDC2"/>
                </a:solidFill>
              </a:defRPr>
            </a:lvl1pPr>
            <a:lvl2pPr lvl="1">
              <a:buNone/>
              <a:defRPr>
                <a:solidFill>
                  <a:srgbClr val="A4DDC2"/>
                </a:solidFill>
              </a:defRPr>
            </a:lvl2pPr>
            <a:lvl3pPr lvl="2">
              <a:buNone/>
              <a:defRPr>
                <a:solidFill>
                  <a:srgbClr val="A4DDC2"/>
                </a:solidFill>
              </a:defRPr>
            </a:lvl3pPr>
            <a:lvl4pPr lvl="3">
              <a:buNone/>
              <a:defRPr>
                <a:solidFill>
                  <a:srgbClr val="A4DDC2"/>
                </a:solidFill>
              </a:defRPr>
            </a:lvl4pPr>
            <a:lvl5pPr lvl="4">
              <a:buNone/>
              <a:defRPr>
                <a:solidFill>
                  <a:srgbClr val="A4DDC2"/>
                </a:solidFill>
              </a:defRPr>
            </a:lvl5pPr>
            <a:lvl6pPr lvl="5">
              <a:buNone/>
              <a:defRPr>
                <a:solidFill>
                  <a:srgbClr val="A4DDC2"/>
                </a:solidFill>
              </a:defRPr>
            </a:lvl6pPr>
            <a:lvl7pPr lvl="6">
              <a:buNone/>
              <a:defRPr>
                <a:solidFill>
                  <a:srgbClr val="A4DDC2"/>
                </a:solidFill>
              </a:defRPr>
            </a:lvl7pPr>
            <a:lvl8pPr lvl="7">
              <a:buNone/>
              <a:defRPr>
                <a:solidFill>
                  <a:srgbClr val="A4DDC2"/>
                </a:solidFill>
              </a:defRPr>
            </a:lvl8pPr>
            <a:lvl9pPr lvl="8">
              <a:buNone/>
              <a:defRPr>
                <a:solidFill>
                  <a:srgbClr val="A4DDC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ubTitle" idx="1"/>
          </p:nvPr>
        </p:nvSpPr>
        <p:spPr>
          <a:xfrm>
            <a:off x="519150" y="2127013"/>
            <a:ext cx="2465100" cy="65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2"/>
          </p:nvPr>
        </p:nvSpPr>
        <p:spPr>
          <a:xfrm>
            <a:off x="519150" y="2778938"/>
            <a:ext cx="2465100" cy="19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519150" y="726575"/>
            <a:ext cx="8105700" cy="129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ubTitle" idx="3"/>
          </p:nvPr>
        </p:nvSpPr>
        <p:spPr>
          <a:xfrm>
            <a:off x="3339450" y="2127013"/>
            <a:ext cx="2465100" cy="65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4"/>
          </p:nvPr>
        </p:nvSpPr>
        <p:spPr>
          <a:xfrm>
            <a:off x="3339450" y="2778938"/>
            <a:ext cx="2465100" cy="19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ubTitle" idx="5"/>
          </p:nvPr>
        </p:nvSpPr>
        <p:spPr>
          <a:xfrm>
            <a:off x="6159750" y="2127013"/>
            <a:ext cx="2465100" cy="65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6"/>
          </p:nvPr>
        </p:nvSpPr>
        <p:spPr>
          <a:xfrm>
            <a:off x="6159750" y="2778938"/>
            <a:ext cx="2465100" cy="19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7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body" idx="8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body" idx="9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7">
          <p15:clr>
            <a:srgbClr val="E46962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mp Template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ubTitle" idx="1"/>
          </p:nvPr>
        </p:nvSpPr>
        <p:spPr>
          <a:xfrm>
            <a:off x="519150" y="2150225"/>
            <a:ext cx="3858600" cy="10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2"/>
          </p:nvPr>
        </p:nvSpPr>
        <p:spPr>
          <a:xfrm>
            <a:off x="519150" y="3217624"/>
            <a:ext cx="3858600" cy="14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subTitle" idx="3"/>
          </p:nvPr>
        </p:nvSpPr>
        <p:spPr>
          <a:xfrm>
            <a:off x="4761700" y="2150225"/>
            <a:ext cx="3858600" cy="10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4"/>
          </p:nvPr>
        </p:nvSpPr>
        <p:spPr>
          <a:xfrm>
            <a:off x="4761700" y="3217624"/>
            <a:ext cx="3858600" cy="14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title"/>
          </p:nvPr>
        </p:nvSpPr>
        <p:spPr>
          <a:xfrm>
            <a:off x="519150" y="726575"/>
            <a:ext cx="8105700" cy="129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body" idx="5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body" idx="6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7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7">
          <p15:clr>
            <a:srgbClr val="E46962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mp Template 1">
  <p:cSld name="ONE_COLUMN_TEXT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1"/>
          </p:nvPr>
        </p:nvSpPr>
        <p:spPr>
          <a:xfrm>
            <a:off x="519150" y="95113"/>
            <a:ext cx="24123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2"/>
          </p:nvPr>
        </p:nvSpPr>
        <p:spPr>
          <a:xfrm>
            <a:off x="3006837" y="95113"/>
            <a:ext cx="26601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3"/>
          </p:nvPr>
        </p:nvSpPr>
        <p:spPr>
          <a:xfrm>
            <a:off x="5742325" y="95113"/>
            <a:ext cx="27300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1pPr>
            <a:lvl2pPr marL="914400" lvl="1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2pPr>
            <a:lvl3pPr marL="1371600" lvl="2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3pPr>
            <a:lvl4pPr marL="1828800" lvl="3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4pPr>
            <a:lvl5pPr marL="2286000" lvl="4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5pPr>
            <a:lvl6pPr marL="2743200" lvl="5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6pPr>
            <a:lvl7pPr marL="3200400" lvl="6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●"/>
              <a:defRPr sz="900">
                <a:solidFill>
                  <a:srgbClr val="A4DDC2"/>
                </a:solidFill>
              </a:defRPr>
            </a:lvl7pPr>
            <a:lvl8pPr marL="3657600" lvl="7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○"/>
              <a:defRPr sz="900">
                <a:solidFill>
                  <a:srgbClr val="A4DDC2"/>
                </a:solidFill>
              </a:defRPr>
            </a:lvl8pPr>
            <a:lvl9pPr marL="4114800" lvl="8" indent="-285750">
              <a:spcBef>
                <a:spcPts val="0"/>
              </a:spcBef>
              <a:spcAft>
                <a:spcPts val="0"/>
              </a:spcAft>
              <a:buClr>
                <a:srgbClr val="A4DDC2"/>
              </a:buClr>
              <a:buSzPts val="900"/>
              <a:buChar char="■"/>
              <a:defRPr sz="900">
                <a:solidFill>
                  <a:srgbClr val="A4DDC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4"/>
          </p:nvPr>
        </p:nvSpPr>
        <p:spPr>
          <a:xfrm>
            <a:off x="599400" y="751425"/>
            <a:ext cx="7945200" cy="47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>
            <a:spLocks noGrp="1"/>
          </p:cNvSpPr>
          <p:nvPr>
            <p:ph type="pic" idx="5"/>
          </p:nvPr>
        </p:nvSpPr>
        <p:spPr>
          <a:xfrm>
            <a:off x="536125" y="1407350"/>
            <a:ext cx="8071800" cy="3298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27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00550" y="445025"/>
            <a:ext cx="6978300" cy="7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Manrope Medium"/>
              <a:buNone/>
              <a:defRPr sz="3800">
                <a:solidFill>
                  <a:schemeClr val="lt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18775" y="1925900"/>
            <a:ext cx="7464000" cy="25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nrope"/>
              <a:buChar char="●"/>
              <a:defRPr sz="20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"/>
              <a:buChar char="○"/>
              <a:defRPr sz="18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Manrope"/>
              <a:buChar char="■"/>
              <a:defRPr sz="16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292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Char char="■"/>
              <a:defRPr sz="10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800" y="2058393"/>
            <a:ext cx="7808400" cy="1648825"/>
          </a:xfrm>
        </p:spPr>
        <p:txBody>
          <a:bodyPr wrap="square">
            <a:noAutofit/>
          </a:bodyPr>
          <a:lstStyle/>
          <a:p>
            <a:pPr marL="0" marR="0" indent="0" algn="ctr">
              <a:buNone/>
            </a:pPr>
            <a:r>
              <a:rPr sz="3200" b="1"/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Старший воспитатель Дмитриева О.Л</a:t>
            </a:r>
            <a:r>
              <a:rPr lang="ru-RU"/>
              <a:t>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МАДОУ д/с № 41 «Ласточка»</a:t>
            </a:r>
          </a:p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МБДОУ д/с №71 «Огонек»</a:t>
            </a:r>
            <a:endParaRPr b="1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МКУ "Центр мониторинга и развития образования</a:t>
            </a:r>
            <a:r>
              <a:rPr lang="ru-RU" b="1"/>
              <a:t>"</a:t>
            </a:r>
          </a:p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ММО/МПЦ</a:t>
            </a:r>
            <a:endParaRPr b="1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Улан-Удэ</a:t>
            </a:r>
            <a:r>
              <a:rPr b="1">
                <a:solidFill>
                  <a:schemeClr val="tx1"/>
                </a:solidFill>
              </a:rPr>
              <a:t>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>
            <a:normAutofit fontScale="90000"/>
          </a:bodyPr>
          <a:lstStyle/>
          <a:p>
            <a:pPr marL="0" marR="0" indent="0" algn="l">
              <a:buNone/>
            </a:pPr>
            <a:r>
              <a:t>Спасибо за внимание!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800" y="449777"/>
            <a:ext cx="2714700" cy="748158"/>
          </a:xfrm>
        </p:spPr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МАДОУ д/с № 41 «Ласточка»</a:t>
            </a:r>
          </a:p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МБДОУ д/с №71 «Огонек»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>
                <a:solidFill>
                  <a:schemeClr val="tx1"/>
                </a:solidFill>
              </a:rPr>
              <a:t>ММО/МПЦ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lang="ru-RU" b="1">
                <a:solidFill>
                  <a:schemeClr val="tx1"/>
                </a:solidFill>
              </a:rPr>
              <a:t>Улан-Удэ</a:t>
            </a:r>
            <a:r>
              <a:rPr b="1">
                <a:solidFill>
                  <a:schemeClr val="tx1"/>
                </a:solidFill>
              </a:rPr>
              <a:t>, 2025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8BA0CA5-14F4-4A37-8D9F-D67200C68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852" y="952860"/>
            <a:ext cx="4639458" cy="34750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Идея исследования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693581"/>
            <a:ext cx="3858600" cy="1969743"/>
          </a:xfrm>
        </p:spPr>
        <p:txBody>
          <a:bodyPr wrap="square">
            <a:normAutofit fontScale="92500" lnSpcReduction="10000"/>
          </a:bodyPr>
          <a:lstStyle/>
          <a:p>
            <a:pPr marL="0" marR="0" indent="0" algn="l">
              <a:buNone/>
            </a:pPr>
            <a:r>
              <a:rPr sz="160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Программа Пиктомир представляет собой инновационный междисциплинарный инструмент, направленный на развитие ключевых навыков у детей, что позволяет эффективно интегрировать её в образовательный процесс</a:t>
            </a:r>
            <a:endParaRPr sz="1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Проблема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761700" y="2634306"/>
            <a:ext cx="3858600" cy="1920124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Современное образование сталкивается с вызовами недостатка междисциплинарных подходов, что затрудняет подготовку детей к жизни в быстро меняющемся обществе и снижает их конкурентоспособность.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Идея и проблема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ctr">
              <a:buNone/>
            </a:pPr>
            <a:r>
              <a:rPr b="1">
                <a:solidFill>
                  <a:schemeClr val="tx1"/>
                </a:solidFill>
              </a:rPr>
              <a:t>Реализация программы Пиктомир в </a:t>
            </a:r>
            <a:r>
              <a:rPr b="1" err="1">
                <a:solidFill>
                  <a:schemeClr val="tx1"/>
                </a:solidFill>
              </a:rPr>
              <a:t>пять</a:t>
            </a:r>
            <a:r>
              <a:rPr b="1">
                <a:solidFill>
                  <a:schemeClr val="tx1"/>
                </a:solidFill>
              </a:rPr>
              <a:t>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Ключевые элементы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Актуальность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654710"/>
            <a:ext cx="3858600" cy="2008614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В условиях стремительных изменений в обществе и растущих ожиданий от образовательных систем, применение междисциплинарных подходов становится особенно актуальным для формирования необходимых навыков у детей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err="1"/>
              <a:t>Цель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813320" y="2683925"/>
            <a:ext cx="3858600" cy="1836456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lang="ru-RU" sz="1600">
                <a:latin typeface="+mn-lt"/>
              </a:rPr>
              <a:t>О</a:t>
            </a:r>
            <a:r>
              <a:rPr sz="1600">
                <a:latin typeface="+mn-lt"/>
              </a:rPr>
              <a:t>ценить </a:t>
            </a:r>
            <a:r>
              <a:rPr sz="1600" err="1">
                <a:latin typeface="+mn-lt"/>
              </a:rPr>
              <a:t>эффективность</a:t>
            </a:r>
            <a:r>
              <a:rPr sz="1600">
                <a:latin typeface="+mn-lt"/>
              </a:rPr>
              <a:t> программы Пиктомир в </a:t>
            </a:r>
            <a:r>
              <a:rPr sz="1600" err="1">
                <a:latin typeface="+mn-lt"/>
              </a:rPr>
              <a:t>различных</a:t>
            </a:r>
            <a:r>
              <a:rPr sz="1600">
                <a:latin typeface="+mn-lt"/>
              </a:rPr>
              <a:t> образовательных </a:t>
            </a:r>
            <a:r>
              <a:rPr sz="1600" err="1">
                <a:latin typeface="+mn-lt"/>
              </a:rPr>
              <a:t>областях</a:t>
            </a:r>
            <a:r>
              <a:rPr sz="1600">
                <a:latin typeface="+mn-lt"/>
              </a:rPr>
              <a:t> и </a:t>
            </a:r>
            <a:r>
              <a:rPr sz="1600" err="1">
                <a:latin typeface="+mn-lt"/>
              </a:rPr>
              <a:t>разработать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рекомендации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по</a:t>
            </a:r>
            <a:r>
              <a:rPr sz="1600">
                <a:latin typeface="+mn-lt"/>
              </a:rPr>
              <a:t> её интеграции </a:t>
            </a:r>
            <a:r>
              <a:rPr sz="1600" err="1">
                <a:latin typeface="+mn-lt"/>
              </a:rPr>
              <a:t>для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улучшения</a:t>
            </a:r>
            <a:r>
              <a:rPr sz="1600">
                <a:latin typeface="+mn-lt"/>
              </a:rPr>
              <a:t> образовательных результатов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err="1"/>
              <a:t>Актуальность</a:t>
            </a:r>
            <a:r>
              <a:t> и </a:t>
            </a:r>
            <a:r>
              <a:rPr err="1"/>
              <a:t>цель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ctr">
              <a:buNone/>
            </a:pPr>
            <a:r>
              <a:rPr b="1">
                <a:solidFill>
                  <a:schemeClr val="tx1"/>
                </a:solidFill>
              </a:rP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Ключевые элементы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Принципы программы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571750"/>
            <a:ext cx="3858600" cy="2091574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Программа Пиктомир основывается на междисциплинарных </a:t>
            </a:r>
            <a:r>
              <a:rPr sz="1600" err="1">
                <a:latin typeface="+mn-lt"/>
              </a:rPr>
              <a:t>подходах</a:t>
            </a:r>
            <a:r>
              <a:rPr sz="1600">
                <a:latin typeface="+mn-lt"/>
              </a:rPr>
              <a:t>, что позволяет интегрировать </a:t>
            </a:r>
            <a:r>
              <a:rPr sz="1600" err="1">
                <a:latin typeface="+mn-lt"/>
              </a:rPr>
              <a:t>различные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области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знаний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для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более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глубокого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понимания</a:t>
            </a:r>
            <a:endParaRPr sz="1600">
              <a:latin typeface="+mn-lt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Методы реализации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813005" y="2571750"/>
            <a:ext cx="3807295" cy="1719319"/>
          </a:xfrm>
        </p:spPr>
        <p:txBody>
          <a:bodyPr wrap="square">
            <a:noAutofit/>
          </a:bodyPr>
          <a:lstStyle/>
          <a:p>
            <a:pPr marL="0" marR="0" indent="0">
              <a:buNone/>
            </a:pPr>
            <a:r>
              <a:rPr sz="1600">
                <a:latin typeface="+mn-lt"/>
              </a:rPr>
              <a:t>Интеграция программы</a:t>
            </a:r>
            <a:r>
              <a:rPr lang="ru-RU" sz="1600">
                <a:latin typeface="+mn-lt"/>
              </a:rPr>
              <a:t> </a:t>
            </a:r>
            <a:r>
              <a:rPr sz="1600">
                <a:latin typeface="+mn-lt"/>
              </a:rPr>
              <a:t>в</a:t>
            </a:r>
            <a:r>
              <a:rPr lang="ru-RU" sz="1600">
                <a:latin typeface="+mn-lt"/>
              </a:rPr>
              <a:t> </a:t>
            </a:r>
            <a:r>
              <a:rPr sz="1600">
                <a:latin typeface="+mn-lt"/>
              </a:rPr>
              <a:t>образовательный </a:t>
            </a:r>
            <a:endParaRPr lang="ru-RU" sz="1600">
              <a:latin typeface="+mn-lt"/>
            </a:endParaRPr>
          </a:p>
          <a:p>
            <a:pPr marL="0" marR="0" indent="0">
              <a:buNone/>
            </a:pPr>
            <a:r>
              <a:rPr sz="1600">
                <a:latin typeface="+mn-lt"/>
              </a:rPr>
              <a:t>процесс осуществляется </a:t>
            </a:r>
            <a:r>
              <a:rPr sz="1600" err="1">
                <a:latin typeface="+mn-lt"/>
              </a:rPr>
              <a:t>через</a:t>
            </a:r>
            <a:r>
              <a:rPr lang="ru-RU" sz="1600">
                <a:latin typeface="+mn-lt"/>
              </a:rPr>
              <a:t> 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проектную</a:t>
            </a:r>
            <a:r>
              <a:rPr lang="ru-RU" sz="1600">
                <a:latin typeface="+mn-lt"/>
              </a:rPr>
              <a:t>  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деятельность</a:t>
            </a:r>
            <a:r>
              <a:rPr sz="1600">
                <a:latin typeface="+mn-lt"/>
              </a:rPr>
              <a:t>, что </a:t>
            </a:r>
            <a:r>
              <a:rPr sz="1600" err="1">
                <a:latin typeface="+mn-lt"/>
              </a:rPr>
              <a:t>способствует</a:t>
            </a:r>
            <a:r>
              <a:rPr lang="ru-RU" sz="1600">
                <a:latin typeface="+mn-lt"/>
              </a:rPr>
              <a:t>  </a:t>
            </a:r>
            <a:r>
              <a:rPr sz="1600">
                <a:latin typeface="+mn-lt"/>
              </a:rPr>
              <a:t> активному</a:t>
            </a:r>
            <a:r>
              <a:rPr lang="ru-RU" sz="1600">
                <a:latin typeface="+mn-lt"/>
              </a:rPr>
              <a:t> </a:t>
            </a:r>
            <a:r>
              <a:rPr sz="1600">
                <a:latin typeface="+mn-lt"/>
              </a:rPr>
              <a:t> </a:t>
            </a:r>
            <a:r>
              <a:rPr sz="1600" err="1">
                <a:latin typeface="+mn-lt"/>
              </a:rPr>
              <a:t>обучению</a:t>
            </a:r>
            <a:r>
              <a:rPr lang="ru-RU" sz="1600">
                <a:latin typeface="+mn-lt"/>
              </a:rPr>
              <a:t>  </a:t>
            </a:r>
            <a:r>
              <a:rPr sz="1600">
                <a:latin typeface="+mn-lt"/>
              </a:rPr>
              <a:t> и </a:t>
            </a:r>
            <a:r>
              <a:rPr sz="1600" err="1">
                <a:latin typeface="+mn-lt"/>
              </a:rPr>
              <a:t>развитию</a:t>
            </a:r>
            <a:r>
              <a:rPr lang="ru-RU" sz="1600">
                <a:latin typeface="+mn-lt"/>
              </a:rPr>
              <a:t> </a:t>
            </a:r>
            <a:r>
              <a:rPr sz="1600">
                <a:latin typeface="+mn-lt"/>
              </a:rPr>
              <a:t> критического мышления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ctr">
              <a:buNone/>
            </a:pPr>
            <a:r>
              <a:rPr err="1"/>
              <a:t>Инновации</a:t>
            </a:r>
            <a:r>
              <a:t> в </a:t>
            </a:r>
            <a:r>
              <a:rPr err="1"/>
              <a:t>образовании</a:t>
            </a:r>
            <a:r>
              <a:t>: </a:t>
            </a:r>
            <a:r>
              <a:rPr err="1"/>
              <a:t>программа</a:t>
            </a:r>
            <a:r>
              <a:t> Пиктомир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ctr">
              <a:buNone/>
            </a:pPr>
            <a:r>
              <a:rPr b="1">
                <a:solidFill>
                  <a:schemeClr val="tx1"/>
                </a:solidFill>
              </a:rP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 err="1">
                <a:solidFill>
                  <a:schemeClr val="tx1"/>
                </a:solidFill>
              </a:rPr>
              <a:t>Введение</a:t>
            </a:r>
            <a:endParaRPr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Социальные навыки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8287" y="2753050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Программа развивает навыки общения и сотрудничества, что важно для формирования социальных связей у детей дошкольного возраста</a:t>
            </a:r>
            <a:endParaRPr/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Совместное решение задач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761700" y="2753050"/>
            <a:ext cx="3858600" cy="1445700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Использование визуальных и интерактивных элементов позволяет детям учиться работать в команде, что повышает их коллективную ответственность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Интеграция Пиктомир в социальное развитие детей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Практическая реализация программы Пиктомир в пяти образовательных областях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Визуальные задачи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8287" y="2683925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Программа включает в себя простые визуальные задачи, которые помогают детям развивать логическое и алгоритмическое мышление.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Аналитическое мышление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761700" y="2789921"/>
            <a:ext cx="3858600" cy="1445700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Использование программы способствует формированию у детей навыков решения проблем и креативности, что важно для их познавательного развития.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Методические рекомендации для познавательного развития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>
          <a:xfrm>
            <a:off x="263969" y="95113"/>
            <a:ext cx="2412300" cy="628500"/>
          </a:xfrm>
        </p:spPr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endParaRPr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Развитие речи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686401"/>
            <a:ext cx="3858600" cy="1445700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Занятия с использованием программы помогают детям развивать речевые навыки через активное участие в совместных задачах</a:t>
            </a:r>
            <a:endParaRPr sz="1600"/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Коммуникация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813319" y="2686402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Программа способствует улучшению коммуникации между детьми, что важно для их социального и речевого развития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Занятия для речевого развития с Пиктомир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  <a:latin typeface="+mn-lt"/>
              </a:rP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rPr b="1">
                <a:solidFill>
                  <a:schemeClr val="tx1"/>
                </a:solidFill>
              </a:rPr>
              <a:t>Практическая реализация программы Пиктомир в пяти образовательных областях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Эстетическое восприятие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804669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Программа развивает эстетическое восприятие через визуальные и интерактивные элементы, что важно для художественного развития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Творческие проекты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761700" y="2814520"/>
            <a:ext cx="3858600" cy="1445700"/>
          </a:xfrm>
        </p:spPr>
        <p:txBody>
          <a:bodyPr wrap="square">
            <a:noAutofit/>
          </a:bodyPr>
          <a:lstStyle/>
          <a:p>
            <a:pPr marL="0" marR="0" indent="0" algn="l">
              <a:buNone/>
            </a:pPr>
            <a:r>
              <a:rPr sz="1600">
                <a:solidFill>
                  <a:schemeClr val="tx1"/>
                </a:solidFill>
                <a:latin typeface="+mn-lt"/>
              </a:rPr>
              <a:t>Дети могут создавать художественные проекты, используя элементы программы, что развивает их креативность и художественные навыки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Художественно-эстетическое развитие с Пиктомир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t>Практическая реализация программы Пиктомир в пяти образовательных областях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Активные игры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9150" y="2782546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Интеграция активных игр в занятия с Пиктомир способствует физическому развитию и улучшает координацию движений у детей.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3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Взаимодействие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4"/>
          </p:nvPr>
        </p:nvSpPr>
        <p:spPr>
          <a:xfrm>
            <a:off x="4761700" y="2863663"/>
            <a:ext cx="3858600" cy="1445700"/>
          </a:xfrm>
        </p:spPr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rPr sz="1600">
                <a:latin typeface="+mn-lt"/>
              </a:rPr>
              <a:t>Совместные задания требуют от детей физического взаимодействия, что способствует развитию их моторики и социальных навыков</a:t>
            </a:r>
            <a: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pPr marL="0" marR="0" indent="0" algn="l">
              <a:buNone/>
            </a:pPr>
            <a:r>
              <a:t>Физическое развитие с элементами Пиктомир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</a:rPr>
              <a:t>Стажеровочные пробы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t>Реализация программы Пиктомир в пять образовательных областей  согласно ФОП ДО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pPr marL="0" marR="0" indent="0" algn="l">
              <a:buNone/>
            </a:pPr>
            <a:r>
              <a:t>Практическая реализация программы Пиктомир в пяти образовательных областях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129</TotalTime>
  <Words>573</Words>
  <Application>Microsoft Office PowerPoint</Application>
  <PresentationFormat>Экран (16:9)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Tahoma</vt:lpstr>
      <vt:lpstr>Manrope</vt:lpstr>
      <vt:lpstr>Manrope Medium</vt:lpstr>
      <vt:lpstr>Simple Light</vt:lpstr>
      <vt:lpstr>Реализация программы Пиктомир в пять образовательных областей  согласно ФОП ДО</vt:lpstr>
      <vt:lpstr>Идея и проблема</vt:lpstr>
      <vt:lpstr>Актуальность и цель</vt:lpstr>
      <vt:lpstr>Инновации в образовании: программа Пиктомир</vt:lpstr>
      <vt:lpstr>Интеграция Пиктомир в социальное развитие детей</vt:lpstr>
      <vt:lpstr>Методические рекомендации для познавательного развития</vt:lpstr>
      <vt:lpstr>Занятия для речевого развития с Пиктомир</vt:lpstr>
      <vt:lpstr>Художественно-эстетическое развитие с Пиктомир</vt:lpstr>
      <vt:lpstr>Физическое развитие с элементами Пиктомир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программы Пиктомир в пять образовательных областей  согласно ФОП ДО</dc:title>
  <dc:creator>User</dc:creator>
  <cp:lastModifiedBy>Павел Дмитриев</cp:lastModifiedBy>
  <cp:revision>8</cp:revision>
  <dcterms:modified xsi:type="dcterms:W3CDTF">2025-10-30T14:09:23Z</dcterms:modified>
</cp:coreProperties>
</file>